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61" r:id="rId7"/>
    <p:sldId id="258" r:id="rId8"/>
    <p:sldId id="259" r:id="rId9"/>
    <p:sldId id="260" r:id="rId10"/>
    <p:sldId id="262" r:id="rId11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82" autoAdjust="0"/>
    <p:restoredTop sz="95161" autoAdjust="0"/>
  </p:normalViewPr>
  <p:slideViewPr>
    <p:cSldViewPr snapToGrid="0" showGuides="1">
      <p:cViewPr varScale="1">
        <p:scale>
          <a:sx n="81" d="100"/>
          <a:sy n="81" d="100"/>
        </p:scale>
        <p:origin x="67" y="51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6/18/2026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6/18/2026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5A329E-A9A2-E149-9CDD-03DAF92C0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7B1543-14D8-A941-AF62-9CE3736655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567238-4D22-9C4C-863E-90B8E166BB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4B06D67-5A3B-714E-90C1-66A7825D6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EE01FD-138D-4943-8801-4849D54F7C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B76B085-C104-2A42-8A31-4445D0F2847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pics-controls.org/resources-and-support/modules/hardware-support/" TargetMode="External"/><Relationship Id="rId2" Type="http://schemas.openxmlformats.org/officeDocument/2006/relationships/hyperlink" Target="https://epics.anl.gov/modules/index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EPICS Device Support Intro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Kay Kasemir</a:t>
            </a:r>
          </a:p>
          <a:p>
            <a:endParaRPr lang="en-US" dirty="0"/>
          </a:p>
          <a:p>
            <a:r>
              <a:rPr lang="en-US" dirty="0"/>
              <a:t>July 2026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0ED45899-26A3-444A-B146-2E70F6ADDDED}"/>
              </a:ext>
            </a:extLst>
          </p:cNvPr>
          <p:cNvSpPr/>
          <p:nvPr/>
        </p:nvSpPr>
        <p:spPr>
          <a:xfrm>
            <a:off x="1178350" y="1719623"/>
            <a:ext cx="2630080" cy="3681936"/>
          </a:xfrm>
          <a:prstGeom prst="roundRect">
            <a:avLst>
              <a:gd name="adj" fmla="val 6521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IOC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D2D566-82E7-4D99-A523-A86F2AD92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Support: Connect Records to Actual Hardware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87BCA7F-1F1C-254C-ABA3-FD7D1DBA60C5}"/>
              </a:ext>
            </a:extLst>
          </p:cNvPr>
          <p:cNvCxnSpPr>
            <a:cxnSpLocks/>
          </p:cNvCxnSpPr>
          <p:nvPr/>
        </p:nvCxnSpPr>
        <p:spPr>
          <a:xfrm flipH="1">
            <a:off x="3808430" y="2640498"/>
            <a:ext cx="4417142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62D6446-87AF-F047-ABD5-72AEBDB80FDC}"/>
              </a:ext>
            </a:extLst>
          </p:cNvPr>
          <p:cNvCxnSpPr>
            <a:cxnSpLocks/>
          </p:cNvCxnSpPr>
          <p:nvPr/>
        </p:nvCxnSpPr>
        <p:spPr>
          <a:xfrm>
            <a:off x="3808430" y="4360513"/>
            <a:ext cx="4200965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93A7D9D9-102D-4043-AC1A-1B617C66C727}"/>
              </a:ext>
            </a:extLst>
          </p:cNvPr>
          <p:cNvSpPr txBox="1"/>
          <p:nvPr/>
        </p:nvSpPr>
        <p:spPr>
          <a:xfrm>
            <a:off x="5560305" y="2298866"/>
            <a:ext cx="72006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read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215BD24-13A7-3B4C-AC93-C76D06CE8299}"/>
              </a:ext>
            </a:extLst>
          </p:cNvPr>
          <p:cNvSpPr txBox="1"/>
          <p:nvPr/>
        </p:nvSpPr>
        <p:spPr>
          <a:xfrm>
            <a:off x="5560304" y="4020646"/>
            <a:ext cx="721672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write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BE3562-1FA2-1D7F-40CE-E380AA334870}"/>
              </a:ext>
            </a:extLst>
          </p:cNvPr>
          <p:cNvSpPr/>
          <p:nvPr/>
        </p:nvSpPr>
        <p:spPr>
          <a:xfrm>
            <a:off x="2144486" y="2413127"/>
            <a:ext cx="1631286" cy="4581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AI Record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2124D2-E4AA-5902-8AF1-D175D332FE43}"/>
              </a:ext>
            </a:extLst>
          </p:cNvPr>
          <p:cNvSpPr/>
          <p:nvPr/>
        </p:nvSpPr>
        <p:spPr>
          <a:xfrm>
            <a:off x="2144486" y="4169690"/>
            <a:ext cx="1623497" cy="4581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AO Record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C9592E7-4E01-5062-548E-332E1D54C215}"/>
              </a:ext>
            </a:extLst>
          </p:cNvPr>
          <p:cNvSpPr/>
          <p:nvPr/>
        </p:nvSpPr>
        <p:spPr>
          <a:xfrm>
            <a:off x="8009395" y="1719623"/>
            <a:ext cx="2377552" cy="3681936"/>
          </a:xfrm>
          <a:prstGeom prst="roundRect">
            <a:avLst>
              <a:gd name="adj" fmla="val 6521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Hardware</a:t>
            </a:r>
          </a:p>
        </p:txBody>
      </p:sp>
    </p:spTree>
    <p:extLst>
      <p:ext uri="{BB962C8B-B14F-4D97-AF65-F5344CB8AC3E}">
        <p14:creationId xmlns:p14="http://schemas.microsoft.com/office/powerpoint/2010/main" val="608819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0ED45899-26A3-444A-B146-2E70F6ADDDED}"/>
              </a:ext>
            </a:extLst>
          </p:cNvPr>
          <p:cNvSpPr/>
          <p:nvPr/>
        </p:nvSpPr>
        <p:spPr>
          <a:xfrm>
            <a:off x="854775" y="954156"/>
            <a:ext cx="4996065" cy="5446643"/>
          </a:xfrm>
          <a:prstGeom prst="roundRect">
            <a:avLst>
              <a:gd name="adj" fmla="val 6521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IOC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D2D566-82E7-4D99-A523-A86F2AD92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Support: Connect Records to Actual Hardware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F0BEC623-7330-6C48-BD96-6A29A17A2B80}"/>
              </a:ext>
            </a:extLst>
          </p:cNvPr>
          <p:cNvSpPr/>
          <p:nvPr/>
        </p:nvSpPr>
        <p:spPr>
          <a:xfrm rot="10800000">
            <a:off x="3494939" y="1789042"/>
            <a:ext cx="2329393" cy="1113184"/>
          </a:xfrm>
          <a:prstGeom prst="homePlate">
            <a:avLst>
              <a:gd name="adj" fmla="val 61213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DFBAF89E-B401-DA4A-B052-E9ED69E1D0AD}"/>
              </a:ext>
            </a:extLst>
          </p:cNvPr>
          <p:cNvSpPr/>
          <p:nvPr/>
        </p:nvSpPr>
        <p:spPr>
          <a:xfrm>
            <a:off x="3371473" y="2345633"/>
            <a:ext cx="658614" cy="556593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12429E9E-CA3F-8A41-9145-F549E1CC4494}"/>
              </a:ext>
            </a:extLst>
          </p:cNvPr>
          <p:cNvSpPr/>
          <p:nvPr/>
        </p:nvSpPr>
        <p:spPr>
          <a:xfrm rot="5400000">
            <a:off x="3422484" y="1738030"/>
            <a:ext cx="556592" cy="658614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EAB866-5D12-5A4A-BCEB-0FFE0985369D}"/>
              </a:ext>
            </a:extLst>
          </p:cNvPr>
          <p:cNvSpPr/>
          <p:nvPr/>
        </p:nvSpPr>
        <p:spPr>
          <a:xfrm>
            <a:off x="1865210" y="1789040"/>
            <a:ext cx="1506264" cy="11131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AI Record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58D5B8-8762-EF43-A874-9DC65E567EFB}"/>
              </a:ext>
            </a:extLst>
          </p:cNvPr>
          <p:cNvSpPr txBox="1"/>
          <p:nvPr/>
        </p:nvSpPr>
        <p:spPr>
          <a:xfrm>
            <a:off x="4252942" y="2234403"/>
            <a:ext cx="1185508" cy="2224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AI Device</a:t>
            </a:r>
          </a:p>
        </p:txBody>
      </p:sp>
      <p:sp>
        <p:nvSpPr>
          <p:cNvPr id="19" name="Pentagon 18">
            <a:extLst>
              <a:ext uri="{FF2B5EF4-FFF2-40B4-BE49-F238E27FC236}">
                <a16:creationId xmlns:a16="http://schemas.microsoft.com/office/drawing/2014/main" id="{98B46197-6B10-4A46-8247-35C439B47EF4}"/>
              </a:ext>
            </a:extLst>
          </p:cNvPr>
          <p:cNvSpPr/>
          <p:nvPr/>
        </p:nvSpPr>
        <p:spPr>
          <a:xfrm rot="10800000">
            <a:off x="3508193" y="3104321"/>
            <a:ext cx="2329393" cy="1113184"/>
          </a:xfrm>
          <a:prstGeom prst="homePlate">
            <a:avLst>
              <a:gd name="adj" fmla="val 61213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DC025158-1408-9F4A-A2C9-B76EC6A8C7A3}"/>
              </a:ext>
            </a:extLst>
          </p:cNvPr>
          <p:cNvSpPr/>
          <p:nvPr/>
        </p:nvSpPr>
        <p:spPr>
          <a:xfrm>
            <a:off x="3384727" y="3660912"/>
            <a:ext cx="658614" cy="556593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FC202918-EABC-5D47-8447-C9B6D3BD9F81}"/>
              </a:ext>
            </a:extLst>
          </p:cNvPr>
          <p:cNvSpPr/>
          <p:nvPr/>
        </p:nvSpPr>
        <p:spPr>
          <a:xfrm rot="5400000">
            <a:off x="3435738" y="3053309"/>
            <a:ext cx="556592" cy="658614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FC648AB-4251-074A-A2F1-C324FE7D0710}"/>
              </a:ext>
            </a:extLst>
          </p:cNvPr>
          <p:cNvSpPr/>
          <p:nvPr/>
        </p:nvSpPr>
        <p:spPr>
          <a:xfrm>
            <a:off x="1878464" y="3104319"/>
            <a:ext cx="1506264" cy="11131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AO Rec.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BDF765-7C6D-3741-A431-F3E26EA3044C}"/>
              </a:ext>
            </a:extLst>
          </p:cNvPr>
          <p:cNvSpPr txBox="1"/>
          <p:nvPr/>
        </p:nvSpPr>
        <p:spPr>
          <a:xfrm>
            <a:off x="4266196" y="3549682"/>
            <a:ext cx="141737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AO Device</a:t>
            </a:r>
          </a:p>
        </p:txBody>
      </p:sp>
      <p:sp>
        <p:nvSpPr>
          <p:cNvPr id="24" name="Pentagon 23">
            <a:extLst>
              <a:ext uri="{FF2B5EF4-FFF2-40B4-BE49-F238E27FC236}">
                <a16:creationId xmlns:a16="http://schemas.microsoft.com/office/drawing/2014/main" id="{28C95B32-205C-4843-BBFB-9CCB62C8A50A}"/>
              </a:ext>
            </a:extLst>
          </p:cNvPr>
          <p:cNvSpPr/>
          <p:nvPr/>
        </p:nvSpPr>
        <p:spPr>
          <a:xfrm rot="10800000">
            <a:off x="3521447" y="4419601"/>
            <a:ext cx="2329393" cy="1113184"/>
          </a:xfrm>
          <a:prstGeom prst="homePlate">
            <a:avLst>
              <a:gd name="adj" fmla="val 61213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5CC35ADA-C61F-2E4C-BF85-B9AC6A3F468C}"/>
              </a:ext>
            </a:extLst>
          </p:cNvPr>
          <p:cNvSpPr/>
          <p:nvPr/>
        </p:nvSpPr>
        <p:spPr>
          <a:xfrm>
            <a:off x="3397981" y="4976192"/>
            <a:ext cx="658614" cy="556593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CEFA9B3C-ED69-FC43-8195-3B36650329D7}"/>
              </a:ext>
            </a:extLst>
          </p:cNvPr>
          <p:cNvSpPr/>
          <p:nvPr/>
        </p:nvSpPr>
        <p:spPr>
          <a:xfrm rot="5400000">
            <a:off x="3448992" y="4368589"/>
            <a:ext cx="556592" cy="658614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7C4E00-EC0F-914B-9587-E76DC21F8CC4}"/>
              </a:ext>
            </a:extLst>
          </p:cNvPr>
          <p:cNvSpPr/>
          <p:nvPr/>
        </p:nvSpPr>
        <p:spPr>
          <a:xfrm>
            <a:off x="1891718" y="4419599"/>
            <a:ext cx="1506264" cy="11131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xxx Rec.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CBEC4F0-8DAC-5B4E-9090-9E2FBF452117}"/>
              </a:ext>
            </a:extLst>
          </p:cNvPr>
          <p:cNvSpPr txBox="1"/>
          <p:nvPr/>
        </p:nvSpPr>
        <p:spPr>
          <a:xfrm>
            <a:off x="4279450" y="4864962"/>
            <a:ext cx="1377300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xxx Device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A0C3C38-7B1E-0147-8E6A-D1BF5065EEDC}"/>
              </a:ext>
            </a:extLst>
          </p:cNvPr>
          <p:cNvSpPr/>
          <p:nvPr/>
        </p:nvSpPr>
        <p:spPr>
          <a:xfrm>
            <a:off x="6838123" y="1199322"/>
            <a:ext cx="4909930" cy="1904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long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my_read_code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(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aiRecord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*rec)</a:t>
            </a:r>
            <a:br>
              <a:rPr lang="en-US" sz="1400" dirty="0">
                <a:solidFill>
                  <a:schemeClr val="tx1"/>
                </a:solidFill>
                <a:latin typeface="Courier" pitchFamily="2" charset="0"/>
              </a:rPr>
            </a:b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{</a:t>
            </a:r>
            <a:br>
              <a:rPr lang="en-US" sz="1400" dirty="0">
                <a:solidFill>
                  <a:schemeClr val="tx1"/>
                </a:solidFill>
                <a:latin typeface="Courier" pitchFamily="2" charset="0"/>
              </a:rPr>
            </a:b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// Somehow get value like 1234</a:t>
            </a:r>
            <a:br>
              <a:rPr lang="en-US" sz="1400" dirty="0">
                <a:solidFill>
                  <a:schemeClr val="tx1"/>
                </a:solidFill>
                <a:latin typeface="Courier" pitchFamily="2" charset="0"/>
              </a:rPr>
            </a:b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// from hardware and place in record…</a:t>
            </a:r>
            <a:br>
              <a:rPr lang="en-US" sz="1400" dirty="0">
                <a:solidFill>
                  <a:schemeClr val="tx1"/>
                </a:solidFill>
                <a:latin typeface="Courier" pitchFamily="2" charset="0"/>
              </a:rPr>
            </a:b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rec-&gt;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rval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= 1234;</a:t>
            </a:r>
          </a:p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// Return 0 for OK,</a:t>
            </a:r>
          </a:p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// 2 if you set rec-&gt;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val</a:t>
            </a:r>
            <a:br>
              <a:rPr lang="en-US" sz="1400" dirty="0">
                <a:solidFill>
                  <a:schemeClr val="tx1"/>
                </a:solidFill>
                <a:latin typeface="Courier" pitchFamily="2" charset="0"/>
              </a:rPr>
            </a:b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return 0;</a:t>
            </a:r>
            <a:br>
              <a:rPr lang="en-US" sz="1400" dirty="0">
                <a:solidFill>
                  <a:schemeClr val="tx1"/>
                </a:solidFill>
                <a:latin typeface="Courier" pitchFamily="2" charset="0"/>
              </a:rPr>
            </a:b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}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568E976-BAEA-4A43-91B7-8F17FF927337}"/>
              </a:ext>
            </a:extLst>
          </p:cNvPr>
          <p:cNvCxnSpPr>
            <a:cxnSpLocks/>
            <a:stCxn id="32" idx="3"/>
            <a:endCxn id="35" idx="1"/>
          </p:cNvCxnSpPr>
          <p:nvPr/>
        </p:nvCxnSpPr>
        <p:spPr>
          <a:xfrm>
            <a:off x="5850840" y="3677478"/>
            <a:ext cx="1036943" cy="72555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6DAEFB8F-CE3B-C745-84FF-CB9B3A656277}"/>
              </a:ext>
            </a:extLst>
          </p:cNvPr>
          <p:cNvSpPr/>
          <p:nvPr/>
        </p:nvSpPr>
        <p:spPr>
          <a:xfrm>
            <a:off x="6887783" y="3551585"/>
            <a:ext cx="4909930" cy="170290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long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my_write_code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(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aoRecord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*rec)</a:t>
            </a:r>
            <a:br>
              <a:rPr lang="en-US" sz="1400" dirty="0">
                <a:solidFill>
                  <a:schemeClr val="tx1"/>
                </a:solidFill>
                <a:latin typeface="Courier" pitchFamily="2" charset="0"/>
              </a:rPr>
            </a:b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{</a:t>
            </a:r>
            <a:br>
              <a:rPr lang="en-US" sz="1400" dirty="0">
                <a:solidFill>
                  <a:schemeClr val="tx1"/>
                </a:solidFill>
                <a:latin typeface="Courier" pitchFamily="2" charset="0"/>
              </a:rPr>
            </a:b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// Somehow send value from record</a:t>
            </a:r>
            <a:br>
              <a:rPr lang="en-US" sz="1400" dirty="0">
                <a:solidFill>
                  <a:schemeClr val="tx1"/>
                </a:solidFill>
                <a:latin typeface="Courier" pitchFamily="2" charset="0"/>
              </a:rPr>
            </a:b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// to hardware …</a:t>
            </a:r>
            <a:br>
              <a:rPr lang="en-US" sz="1400" dirty="0">
                <a:solidFill>
                  <a:schemeClr val="tx1"/>
                </a:solidFill>
                <a:latin typeface="Courier" pitchFamily="2" charset="0"/>
              </a:rPr>
            </a:b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printf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("Should set hardware to %d\n",</a:t>
            </a:r>
            <a:br>
              <a:rPr lang="en-US" sz="1400" dirty="0">
                <a:solidFill>
                  <a:schemeClr val="tx1"/>
                </a:solidFill>
                <a:latin typeface="Courier" pitchFamily="2" charset="0"/>
              </a:rPr>
            </a:b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       rec-&gt;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rval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);</a:t>
            </a:r>
            <a:br>
              <a:rPr lang="en-US" sz="1400" dirty="0">
                <a:solidFill>
                  <a:schemeClr val="tx1"/>
                </a:solidFill>
                <a:latin typeface="Courier" pitchFamily="2" charset="0"/>
              </a:rPr>
            </a:b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  return 0;</a:t>
            </a:r>
            <a:br>
              <a:rPr lang="en-US" sz="1400" dirty="0">
                <a:solidFill>
                  <a:schemeClr val="tx1"/>
                </a:solidFill>
                <a:latin typeface="Courier" pitchFamily="2" charset="0"/>
              </a:rPr>
            </a:b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}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87BCA7F-1F1C-254C-ABA3-FD7D1DBA60C5}"/>
              </a:ext>
            </a:extLst>
          </p:cNvPr>
          <p:cNvCxnSpPr>
            <a:cxnSpLocks/>
            <a:endCxn id="31" idx="1"/>
          </p:cNvCxnSpPr>
          <p:nvPr/>
        </p:nvCxnSpPr>
        <p:spPr>
          <a:xfrm flipV="1">
            <a:off x="5850840" y="2151821"/>
            <a:ext cx="987283" cy="193811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358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F5C4E-F569-0D40-95C6-C19FD2322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Support: Devil in the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C7225-9605-7F4F-AA7A-DEF6CCCA2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099038"/>
            <a:ext cx="11430000" cy="5336931"/>
          </a:xfrm>
        </p:spPr>
        <p:txBody>
          <a:bodyPr/>
          <a:lstStyle/>
          <a:p>
            <a:r>
              <a:rPr lang="en-US" dirty="0"/>
              <a:t>Boilerplate to associate</a:t>
            </a:r>
          </a:p>
          <a:p>
            <a:pPr lvl="1"/>
            <a:r>
              <a:rPr lang="en-US" dirty="0"/>
              <a:t>AI record with	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field(DTYP,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MyXXXDevice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”) 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/>
              <a:t>with		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long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my_read_code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aiRecord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*rec)</a:t>
            </a:r>
          </a:p>
          <a:p>
            <a:pPr lvl="1"/>
            <a:r>
              <a:rPr lang="en-US" dirty="0"/>
              <a:t>AO record with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field(DTYP,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MyXXXDevice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”)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/>
              <a:t>with		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long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my_write_code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aoRecord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*rec)</a:t>
            </a:r>
          </a:p>
          <a:p>
            <a:r>
              <a:rPr lang="en-US" dirty="0"/>
              <a:t>Specific to each record type</a:t>
            </a:r>
          </a:p>
          <a:p>
            <a:pPr lvl="1"/>
            <a:r>
              <a:rPr lang="en-US" dirty="0"/>
              <a:t>.. but ai, </a:t>
            </a:r>
            <a:r>
              <a:rPr lang="en-US" dirty="0" err="1"/>
              <a:t>mbbi</a:t>
            </a:r>
            <a:r>
              <a:rPr lang="en-US" dirty="0"/>
              <a:t>, </a:t>
            </a:r>
            <a:r>
              <a:rPr lang="en-US" dirty="0" err="1"/>
              <a:t>mbbiDirect</a:t>
            </a:r>
            <a:r>
              <a:rPr lang="en-US" dirty="0"/>
              <a:t>, </a:t>
            </a:r>
            <a:r>
              <a:rPr lang="en-US" dirty="0" err="1"/>
              <a:t>longin</a:t>
            </a:r>
            <a:r>
              <a:rPr lang="en-US" dirty="0"/>
              <a:t>, … fundamentally all handle a number, why duplicate code?</a:t>
            </a:r>
          </a:p>
          <a:p>
            <a:r>
              <a:rPr lang="en-US" dirty="0" err="1"/>
              <a:t>my_xxx_code</a:t>
            </a:r>
            <a:r>
              <a:rPr lang="en-US" dirty="0"/>
              <a:t> must not block!</a:t>
            </a:r>
          </a:p>
        </p:txBody>
      </p:sp>
    </p:spTree>
    <p:extLst>
      <p:ext uri="{BB962C8B-B14F-4D97-AF65-F5344CB8AC3E}">
        <p14:creationId xmlns:p14="http://schemas.microsoft.com/office/powerpoint/2010/main" val="58883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0ED45899-26A3-444A-B146-2E70F6ADDDED}"/>
              </a:ext>
            </a:extLst>
          </p:cNvPr>
          <p:cNvSpPr/>
          <p:nvPr/>
        </p:nvSpPr>
        <p:spPr>
          <a:xfrm>
            <a:off x="854775" y="954156"/>
            <a:ext cx="6112558" cy="5446643"/>
          </a:xfrm>
          <a:prstGeom prst="roundRect">
            <a:avLst>
              <a:gd name="adj" fmla="val 6521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IOC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D2D566-82E7-4D99-A523-A86F2AD92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Asyn</a:t>
            </a:r>
            <a:r>
              <a:rPr lang="en-US" dirty="0"/>
              <a:t>: Another Layer of Abstraction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F0BEC623-7330-6C48-BD96-6A29A17A2B80}"/>
              </a:ext>
            </a:extLst>
          </p:cNvPr>
          <p:cNvSpPr/>
          <p:nvPr/>
        </p:nvSpPr>
        <p:spPr>
          <a:xfrm rot="10800000">
            <a:off x="3494939" y="1789042"/>
            <a:ext cx="1136696" cy="1113184"/>
          </a:xfrm>
          <a:prstGeom prst="homePlate">
            <a:avLst>
              <a:gd name="adj" fmla="val 61213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DFBAF89E-B401-DA4A-B052-E9ED69E1D0AD}"/>
              </a:ext>
            </a:extLst>
          </p:cNvPr>
          <p:cNvSpPr/>
          <p:nvPr/>
        </p:nvSpPr>
        <p:spPr>
          <a:xfrm>
            <a:off x="3371473" y="2345633"/>
            <a:ext cx="658614" cy="556593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12429E9E-CA3F-8A41-9145-F549E1CC4494}"/>
              </a:ext>
            </a:extLst>
          </p:cNvPr>
          <p:cNvSpPr/>
          <p:nvPr/>
        </p:nvSpPr>
        <p:spPr>
          <a:xfrm rot="5400000">
            <a:off x="3422484" y="1738030"/>
            <a:ext cx="556592" cy="658614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EAB866-5D12-5A4A-BCEB-0FFE0985369D}"/>
              </a:ext>
            </a:extLst>
          </p:cNvPr>
          <p:cNvSpPr/>
          <p:nvPr/>
        </p:nvSpPr>
        <p:spPr>
          <a:xfrm>
            <a:off x="1865210" y="1789040"/>
            <a:ext cx="1506264" cy="11131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AI Record</a:t>
            </a:r>
          </a:p>
        </p:txBody>
      </p:sp>
      <p:sp>
        <p:nvSpPr>
          <p:cNvPr id="19" name="Pentagon 18">
            <a:extLst>
              <a:ext uri="{FF2B5EF4-FFF2-40B4-BE49-F238E27FC236}">
                <a16:creationId xmlns:a16="http://schemas.microsoft.com/office/drawing/2014/main" id="{98B46197-6B10-4A46-8247-35C439B47EF4}"/>
              </a:ext>
            </a:extLst>
          </p:cNvPr>
          <p:cNvSpPr/>
          <p:nvPr/>
        </p:nvSpPr>
        <p:spPr>
          <a:xfrm rot="10800000">
            <a:off x="3508193" y="3104321"/>
            <a:ext cx="1136696" cy="1113184"/>
          </a:xfrm>
          <a:prstGeom prst="homePlate">
            <a:avLst>
              <a:gd name="adj" fmla="val 61213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DC025158-1408-9F4A-A2C9-B76EC6A8C7A3}"/>
              </a:ext>
            </a:extLst>
          </p:cNvPr>
          <p:cNvSpPr/>
          <p:nvPr/>
        </p:nvSpPr>
        <p:spPr>
          <a:xfrm>
            <a:off x="3384727" y="3660912"/>
            <a:ext cx="658614" cy="556593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FC202918-EABC-5D47-8447-C9B6D3BD9F81}"/>
              </a:ext>
            </a:extLst>
          </p:cNvPr>
          <p:cNvSpPr/>
          <p:nvPr/>
        </p:nvSpPr>
        <p:spPr>
          <a:xfrm rot="5400000">
            <a:off x="3435738" y="3053309"/>
            <a:ext cx="556592" cy="658614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FC648AB-4251-074A-A2F1-C324FE7D0710}"/>
              </a:ext>
            </a:extLst>
          </p:cNvPr>
          <p:cNvSpPr/>
          <p:nvPr/>
        </p:nvSpPr>
        <p:spPr>
          <a:xfrm>
            <a:off x="1878464" y="3104319"/>
            <a:ext cx="1506264" cy="11131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AO Rec.</a:t>
            </a:r>
          </a:p>
        </p:txBody>
      </p:sp>
      <p:sp>
        <p:nvSpPr>
          <p:cNvPr id="24" name="Pentagon 23">
            <a:extLst>
              <a:ext uri="{FF2B5EF4-FFF2-40B4-BE49-F238E27FC236}">
                <a16:creationId xmlns:a16="http://schemas.microsoft.com/office/drawing/2014/main" id="{28C95B32-205C-4843-BBFB-9CCB62C8A50A}"/>
              </a:ext>
            </a:extLst>
          </p:cNvPr>
          <p:cNvSpPr/>
          <p:nvPr/>
        </p:nvSpPr>
        <p:spPr>
          <a:xfrm rot="10800000">
            <a:off x="3521447" y="4419601"/>
            <a:ext cx="1136696" cy="1113184"/>
          </a:xfrm>
          <a:prstGeom prst="homePlate">
            <a:avLst>
              <a:gd name="adj" fmla="val 61213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5CC35ADA-C61F-2E4C-BF85-B9AC6A3F468C}"/>
              </a:ext>
            </a:extLst>
          </p:cNvPr>
          <p:cNvSpPr/>
          <p:nvPr/>
        </p:nvSpPr>
        <p:spPr>
          <a:xfrm>
            <a:off x="3397981" y="4976192"/>
            <a:ext cx="658614" cy="556593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CEFA9B3C-ED69-FC43-8195-3B36650329D7}"/>
              </a:ext>
            </a:extLst>
          </p:cNvPr>
          <p:cNvSpPr/>
          <p:nvPr/>
        </p:nvSpPr>
        <p:spPr>
          <a:xfrm rot="5400000">
            <a:off x="3448992" y="4368589"/>
            <a:ext cx="556592" cy="658614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7C4E00-EC0F-914B-9587-E76DC21F8CC4}"/>
              </a:ext>
            </a:extLst>
          </p:cNvPr>
          <p:cNvSpPr/>
          <p:nvPr/>
        </p:nvSpPr>
        <p:spPr>
          <a:xfrm>
            <a:off x="1891718" y="4419599"/>
            <a:ext cx="1506264" cy="11131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xxx Rec.</a:t>
            </a:r>
          </a:p>
        </p:txBody>
      </p:sp>
      <p:sp>
        <p:nvSpPr>
          <p:cNvPr id="29" name="Pentagon 28">
            <a:extLst>
              <a:ext uri="{FF2B5EF4-FFF2-40B4-BE49-F238E27FC236}">
                <a16:creationId xmlns:a16="http://schemas.microsoft.com/office/drawing/2014/main" id="{2514265A-528A-5A42-9985-C172F5921204}"/>
              </a:ext>
            </a:extLst>
          </p:cNvPr>
          <p:cNvSpPr/>
          <p:nvPr/>
        </p:nvSpPr>
        <p:spPr>
          <a:xfrm rot="10800000">
            <a:off x="5188228" y="3104319"/>
            <a:ext cx="1779105" cy="1113184"/>
          </a:xfrm>
          <a:prstGeom prst="homePlate">
            <a:avLst>
              <a:gd name="adj" fmla="val 61213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C2EDA447-D6D7-D841-8D74-267831A3FD87}"/>
              </a:ext>
            </a:extLst>
          </p:cNvPr>
          <p:cNvSpPr/>
          <p:nvPr/>
        </p:nvSpPr>
        <p:spPr>
          <a:xfrm>
            <a:off x="5080714" y="3660910"/>
            <a:ext cx="658614" cy="556593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F695A61B-0E45-8D46-9111-A1A4746878CD}"/>
              </a:ext>
            </a:extLst>
          </p:cNvPr>
          <p:cNvSpPr/>
          <p:nvPr/>
        </p:nvSpPr>
        <p:spPr>
          <a:xfrm rot="5400000">
            <a:off x="5131725" y="3053307"/>
            <a:ext cx="556592" cy="658614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979D67F-CFAF-6347-9B45-B33CC48D40EC}"/>
              </a:ext>
            </a:extLst>
          </p:cNvPr>
          <p:cNvSpPr/>
          <p:nvPr/>
        </p:nvSpPr>
        <p:spPr>
          <a:xfrm>
            <a:off x="4214194" y="1789040"/>
            <a:ext cx="894522" cy="37437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 err="1">
                <a:solidFill>
                  <a:schemeClr val="tx1"/>
                </a:solidFill>
              </a:rPr>
              <a:t>Asyn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2C426EF-79A9-5443-B2BB-A6E282DE71A2}"/>
              </a:ext>
            </a:extLst>
          </p:cNvPr>
          <p:cNvSpPr txBox="1"/>
          <p:nvPr/>
        </p:nvSpPr>
        <p:spPr>
          <a:xfrm>
            <a:off x="5614416" y="3490094"/>
            <a:ext cx="1317990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Port Driver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95A1A90E-C05C-5B4A-BE38-B197FB66F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6947" y="954156"/>
            <a:ext cx="4071108" cy="4234069"/>
          </a:xfrm>
        </p:spPr>
        <p:txBody>
          <a:bodyPr/>
          <a:lstStyle/>
          <a:p>
            <a:r>
              <a:rPr lang="en-US" dirty="0" err="1"/>
              <a:t>Asyn</a:t>
            </a:r>
            <a:r>
              <a:rPr lang="en-US" dirty="0"/>
              <a:t> acts as “Device Support”</a:t>
            </a:r>
          </a:p>
          <a:p>
            <a:r>
              <a:rPr lang="en-US" dirty="0"/>
              <a:t>Transfers data between “port” and records</a:t>
            </a:r>
          </a:p>
          <a:p>
            <a:r>
              <a:rPr lang="en-US" dirty="0"/>
              <a:t>Helpers if “port” is serial, TCP, UDP, needs to </a:t>
            </a:r>
            <a:r>
              <a:rPr lang="en-US"/>
              <a:t>be re-opened </a:t>
            </a:r>
            <a:r>
              <a:rPr lang="en-US" dirty="0"/>
              <a:t>on error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738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0ED45899-26A3-444A-B146-2E70F6ADDDED}"/>
              </a:ext>
            </a:extLst>
          </p:cNvPr>
          <p:cNvSpPr/>
          <p:nvPr/>
        </p:nvSpPr>
        <p:spPr>
          <a:xfrm>
            <a:off x="854775" y="954156"/>
            <a:ext cx="6268192" cy="5446643"/>
          </a:xfrm>
          <a:prstGeom prst="roundRect">
            <a:avLst>
              <a:gd name="adj" fmla="val 6521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IOC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D2D566-82E7-4D99-A523-A86F2AD92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Stream: Yet Another Layer of Abstraction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F0BEC623-7330-6C48-BD96-6A29A17A2B80}"/>
              </a:ext>
            </a:extLst>
          </p:cNvPr>
          <p:cNvSpPr/>
          <p:nvPr/>
        </p:nvSpPr>
        <p:spPr>
          <a:xfrm rot="10800000">
            <a:off x="3494939" y="1789042"/>
            <a:ext cx="1136696" cy="1113184"/>
          </a:xfrm>
          <a:prstGeom prst="homePlate">
            <a:avLst>
              <a:gd name="adj" fmla="val 61213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DFBAF89E-B401-DA4A-B052-E9ED69E1D0AD}"/>
              </a:ext>
            </a:extLst>
          </p:cNvPr>
          <p:cNvSpPr/>
          <p:nvPr/>
        </p:nvSpPr>
        <p:spPr>
          <a:xfrm>
            <a:off x="3371473" y="2345633"/>
            <a:ext cx="658614" cy="556593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12429E9E-CA3F-8A41-9145-F549E1CC4494}"/>
              </a:ext>
            </a:extLst>
          </p:cNvPr>
          <p:cNvSpPr/>
          <p:nvPr/>
        </p:nvSpPr>
        <p:spPr>
          <a:xfrm rot="5400000">
            <a:off x="3422484" y="1738030"/>
            <a:ext cx="556592" cy="658614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EAB866-5D12-5A4A-BCEB-0FFE0985369D}"/>
              </a:ext>
            </a:extLst>
          </p:cNvPr>
          <p:cNvSpPr/>
          <p:nvPr/>
        </p:nvSpPr>
        <p:spPr>
          <a:xfrm>
            <a:off x="1865210" y="1789040"/>
            <a:ext cx="1506264" cy="11131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AI Record</a:t>
            </a:r>
          </a:p>
        </p:txBody>
      </p:sp>
      <p:sp>
        <p:nvSpPr>
          <p:cNvPr id="19" name="Pentagon 18">
            <a:extLst>
              <a:ext uri="{FF2B5EF4-FFF2-40B4-BE49-F238E27FC236}">
                <a16:creationId xmlns:a16="http://schemas.microsoft.com/office/drawing/2014/main" id="{98B46197-6B10-4A46-8247-35C439B47EF4}"/>
              </a:ext>
            </a:extLst>
          </p:cNvPr>
          <p:cNvSpPr/>
          <p:nvPr/>
        </p:nvSpPr>
        <p:spPr>
          <a:xfrm rot="10800000">
            <a:off x="3508193" y="3104321"/>
            <a:ext cx="1136696" cy="1113184"/>
          </a:xfrm>
          <a:prstGeom prst="homePlate">
            <a:avLst>
              <a:gd name="adj" fmla="val 61213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DC025158-1408-9F4A-A2C9-B76EC6A8C7A3}"/>
              </a:ext>
            </a:extLst>
          </p:cNvPr>
          <p:cNvSpPr/>
          <p:nvPr/>
        </p:nvSpPr>
        <p:spPr>
          <a:xfrm>
            <a:off x="3384727" y="3660912"/>
            <a:ext cx="658614" cy="556593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FC202918-EABC-5D47-8447-C9B6D3BD9F81}"/>
              </a:ext>
            </a:extLst>
          </p:cNvPr>
          <p:cNvSpPr/>
          <p:nvPr/>
        </p:nvSpPr>
        <p:spPr>
          <a:xfrm rot="5400000">
            <a:off x="3435738" y="3053309"/>
            <a:ext cx="556592" cy="658614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FC648AB-4251-074A-A2F1-C324FE7D0710}"/>
              </a:ext>
            </a:extLst>
          </p:cNvPr>
          <p:cNvSpPr/>
          <p:nvPr/>
        </p:nvSpPr>
        <p:spPr>
          <a:xfrm>
            <a:off x="1878464" y="3104319"/>
            <a:ext cx="1506264" cy="11131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AO Rec.</a:t>
            </a:r>
          </a:p>
        </p:txBody>
      </p:sp>
      <p:sp>
        <p:nvSpPr>
          <p:cNvPr id="24" name="Pentagon 23">
            <a:extLst>
              <a:ext uri="{FF2B5EF4-FFF2-40B4-BE49-F238E27FC236}">
                <a16:creationId xmlns:a16="http://schemas.microsoft.com/office/drawing/2014/main" id="{28C95B32-205C-4843-BBFB-9CCB62C8A50A}"/>
              </a:ext>
            </a:extLst>
          </p:cNvPr>
          <p:cNvSpPr/>
          <p:nvPr/>
        </p:nvSpPr>
        <p:spPr>
          <a:xfrm rot="10800000">
            <a:off x="3521447" y="4419601"/>
            <a:ext cx="1136696" cy="1113184"/>
          </a:xfrm>
          <a:prstGeom prst="homePlate">
            <a:avLst>
              <a:gd name="adj" fmla="val 61213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5CC35ADA-C61F-2E4C-BF85-B9AC6A3F468C}"/>
              </a:ext>
            </a:extLst>
          </p:cNvPr>
          <p:cNvSpPr/>
          <p:nvPr/>
        </p:nvSpPr>
        <p:spPr>
          <a:xfrm>
            <a:off x="3397981" y="4976192"/>
            <a:ext cx="658614" cy="556593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CEFA9B3C-ED69-FC43-8195-3B36650329D7}"/>
              </a:ext>
            </a:extLst>
          </p:cNvPr>
          <p:cNvSpPr/>
          <p:nvPr/>
        </p:nvSpPr>
        <p:spPr>
          <a:xfrm rot="5400000">
            <a:off x="3448992" y="4368589"/>
            <a:ext cx="556592" cy="658614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7C4E00-EC0F-914B-9587-E76DC21F8CC4}"/>
              </a:ext>
            </a:extLst>
          </p:cNvPr>
          <p:cNvSpPr/>
          <p:nvPr/>
        </p:nvSpPr>
        <p:spPr>
          <a:xfrm>
            <a:off x="1891718" y="4419599"/>
            <a:ext cx="1506264" cy="11131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xxx Rec.</a:t>
            </a:r>
          </a:p>
        </p:txBody>
      </p:sp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C2EDA447-D6D7-D841-8D74-267831A3FD87}"/>
              </a:ext>
            </a:extLst>
          </p:cNvPr>
          <p:cNvSpPr/>
          <p:nvPr/>
        </p:nvSpPr>
        <p:spPr>
          <a:xfrm>
            <a:off x="5080714" y="3660910"/>
            <a:ext cx="658614" cy="556593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F695A61B-0E45-8D46-9111-A1A4746878CD}"/>
              </a:ext>
            </a:extLst>
          </p:cNvPr>
          <p:cNvSpPr/>
          <p:nvPr/>
        </p:nvSpPr>
        <p:spPr>
          <a:xfrm rot="5400000">
            <a:off x="5131725" y="3053307"/>
            <a:ext cx="556592" cy="658614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979D67F-CFAF-6347-9B45-B33CC48D40EC}"/>
              </a:ext>
            </a:extLst>
          </p:cNvPr>
          <p:cNvSpPr/>
          <p:nvPr/>
        </p:nvSpPr>
        <p:spPr>
          <a:xfrm>
            <a:off x="4214194" y="1789040"/>
            <a:ext cx="894522" cy="37437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 err="1">
                <a:solidFill>
                  <a:schemeClr val="tx1"/>
                </a:solidFill>
              </a:rPr>
              <a:t>Asyn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95A1A90E-C05C-5B4A-BE38-B197FB66F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8659" y="3611215"/>
            <a:ext cx="4071108" cy="2352264"/>
          </a:xfrm>
        </p:spPr>
        <p:txBody>
          <a:bodyPr/>
          <a:lstStyle/>
          <a:p>
            <a:r>
              <a:rPr lang="en-US" dirty="0"/>
              <a:t>Great for protocol-based devices</a:t>
            </a:r>
          </a:p>
          <a:p>
            <a:pPr lvl="1"/>
            <a:r>
              <a:rPr lang="en-US" dirty="0"/>
              <a:t>Serial, TCP, UDP</a:t>
            </a:r>
          </a:p>
          <a:p>
            <a:pPr lvl="1"/>
            <a:r>
              <a:rPr lang="en-US" dirty="0"/>
              <a:t>Text based, also some binary</a:t>
            </a:r>
          </a:p>
        </p:txBody>
      </p:sp>
      <p:sp>
        <p:nvSpPr>
          <p:cNvPr id="34" name="Pentagon 33">
            <a:extLst>
              <a:ext uri="{FF2B5EF4-FFF2-40B4-BE49-F238E27FC236}">
                <a16:creationId xmlns:a16="http://schemas.microsoft.com/office/drawing/2014/main" id="{CD366392-9374-2240-9CFD-E56E231B9C31}"/>
              </a:ext>
            </a:extLst>
          </p:cNvPr>
          <p:cNvSpPr/>
          <p:nvPr/>
        </p:nvSpPr>
        <p:spPr>
          <a:xfrm rot="10800000">
            <a:off x="5191216" y="3097697"/>
            <a:ext cx="1136696" cy="1113184"/>
          </a:xfrm>
          <a:prstGeom prst="homePlate">
            <a:avLst>
              <a:gd name="adj" fmla="val 61213"/>
            </a:avLst>
          </a:prstGeom>
          <a:solidFill>
            <a:srgbClr val="00B050"/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1B4F895-6C5B-D448-B264-4B27B84676C7}"/>
              </a:ext>
            </a:extLst>
          </p:cNvPr>
          <p:cNvSpPr/>
          <p:nvPr/>
        </p:nvSpPr>
        <p:spPr>
          <a:xfrm>
            <a:off x="5897216" y="1782416"/>
            <a:ext cx="1225751" cy="3743743"/>
          </a:xfrm>
          <a:prstGeom prst="rect">
            <a:avLst/>
          </a:prstGeom>
          <a:solidFill>
            <a:srgbClr val="00B050"/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Stream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8C696FC-A954-CB43-9B34-5E9F7B16393D}"/>
              </a:ext>
            </a:extLst>
          </p:cNvPr>
          <p:cNvSpPr/>
          <p:nvPr/>
        </p:nvSpPr>
        <p:spPr>
          <a:xfrm>
            <a:off x="8259083" y="1645984"/>
            <a:ext cx="2519258" cy="1172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myProtocol</a:t>
            </a:r>
            <a:br>
              <a:rPr lang="en-US" sz="1400" dirty="0">
                <a:solidFill>
                  <a:schemeClr val="tx1"/>
                </a:solidFill>
                <a:latin typeface="Courier" pitchFamily="2" charset="0"/>
              </a:rPr>
            </a:b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{</a:t>
            </a:r>
            <a:br>
              <a:rPr lang="en-US" sz="1400" dirty="0">
                <a:solidFill>
                  <a:schemeClr val="tx1"/>
                </a:solidFill>
                <a:latin typeface="Courier" pitchFamily="2" charset="0"/>
              </a:rPr>
            </a:b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out=”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readVoltage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”;</a:t>
            </a:r>
            <a:br>
              <a:rPr lang="en-US" sz="1400" dirty="0">
                <a:solidFill>
                  <a:schemeClr val="tx1"/>
                </a:solidFill>
                <a:latin typeface="Courier" pitchFamily="2" charset="0"/>
              </a:rPr>
            </a:b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 in=“%f”;</a:t>
            </a:r>
            <a:br>
              <a:rPr lang="en-US" sz="1400" dirty="0">
                <a:solidFill>
                  <a:schemeClr val="tx1"/>
                </a:solidFill>
                <a:latin typeface="Courier" pitchFamily="2" charset="0"/>
              </a:rPr>
            </a:b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}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403DDB1-D77A-6B43-8869-34BDAB56F7FF}"/>
              </a:ext>
            </a:extLst>
          </p:cNvPr>
          <p:cNvCxnSpPr>
            <a:cxnSpLocks/>
          </p:cNvCxnSpPr>
          <p:nvPr/>
        </p:nvCxnSpPr>
        <p:spPr>
          <a:xfrm>
            <a:off x="7147438" y="2212515"/>
            <a:ext cx="1101706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941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5BC1A-E9F5-8379-23A2-D6EB0B20A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to integrate an XYZ device?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18048-6BE4-8DE3-9F1D-04018C507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471" y="1273628"/>
            <a:ext cx="7106631" cy="5522826"/>
          </a:xfrm>
          <a:solidFill>
            <a:schemeClr val="bg1"/>
          </a:solidFill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Check</a:t>
            </a:r>
            <a:br>
              <a:rPr lang="en-US" sz="2400" dirty="0"/>
            </a:br>
            <a:r>
              <a:rPr lang="en-US" sz="2000" dirty="0">
                <a:hlinkClick r:id="rId2"/>
              </a:rPr>
              <a:t>https://epics.anl.gov/modules/index.php</a:t>
            </a:r>
            <a:br>
              <a:rPr lang="en-US" sz="2000" dirty="0"/>
            </a:br>
            <a:r>
              <a:rPr lang="en-US" sz="2000" dirty="0"/>
              <a:t>or</a:t>
            </a:r>
            <a:br>
              <a:rPr lang="en-US" sz="2000" dirty="0"/>
            </a:br>
            <a:r>
              <a:rPr lang="en-US" sz="2000" dirty="0">
                <a:hlinkClick r:id="rId3"/>
              </a:rPr>
              <a:t>https://epics-controls.org/resources-and-support/modules/hardware-support/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Ask tech-talk</a:t>
            </a:r>
          </a:p>
          <a:p>
            <a:pPr marL="398463" lvl="1" indent="0">
              <a:buNone/>
            </a:pP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 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We are trying to commission an</a:t>
            </a:r>
            <a:b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  Edwards scroll pump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nXDS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10i</a:t>
            </a:r>
          </a:p>
          <a:p>
            <a:pPr marL="398463" lvl="1" indent="0">
              <a:buNone/>
            </a:pP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 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we have an Edwards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nXDS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15i..via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streamdevice</a:t>
            </a:r>
            <a:endParaRPr lang="en-US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Try to use stream device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Write your own</a:t>
            </a:r>
          </a:p>
          <a:p>
            <a:pPr marL="398463" lvl="1" indent="0">
              <a:buNone/>
            </a:pPr>
            <a:r>
              <a:rPr lang="en-US" sz="2000" dirty="0"/>
              <a:t>Check if ASYN helps. Do you want to implement</a:t>
            </a:r>
          </a:p>
          <a:p>
            <a:pPr marL="855663" lvl="1" indent="-457200">
              <a:buFont typeface="+mj-lt"/>
              <a:buAutoNum type="alphaLcParenR"/>
            </a:pPr>
            <a:r>
              <a:rPr lang="en-US" sz="2000" dirty="0"/>
              <a:t>	Port Driver?</a:t>
            </a:r>
          </a:p>
          <a:p>
            <a:pPr marL="855663" lvl="1" indent="-457200">
              <a:buFont typeface="+mj-lt"/>
              <a:buAutoNum type="alphaLcParenR"/>
            </a:pPr>
            <a:r>
              <a:rPr lang="en-US" sz="2000" dirty="0"/>
              <a:t>AI, AO, BI, BO device support?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  <p:pic>
        <p:nvPicPr>
          <p:cNvPr id="5" name="Picture 4" descr="A picture containing application&#10;&#10;AI-generated content may be incorrect.">
            <a:extLst>
              <a:ext uri="{FF2B5EF4-FFF2-40B4-BE49-F238E27FC236}">
                <a16:creationId xmlns:a16="http://schemas.microsoft.com/office/drawing/2014/main" id="{148C3C35-D2BC-7566-FF4C-2849B8000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4686" y="1273629"/>
            <a:ext cx="4509882" cy="442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31909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ABC137-F478-48AF-94F1-527234D6D2C9}">
  <ds:schemaRefs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C1B16D9-2895-4E60-B926-D3761C9FEA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2F5672A-8E48-4F2B-AFFD-06832CDC34F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b3dbd43-4c4b-4544-9f8a-0553f9f5f25e}" enabled="0" method="" siteId="{db3dbd43-4c4b-4544-9f8a-0553f9f5f25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458</Words>
  <Application>Microsoft Office PowerPoint</Application>
  <PresentationFormat>Widescreen</PresentationFormat>
  <Paragraphs>61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Century Gothic</vt:lpstr>
      <vt:lpstr>Courier</vt:lpstr>
      <vt:lpstr>Courier New</vt:lpstr>
      <vt:lpstr>ORNL</vt:lpstr>
      <vt:lpstr>EPICS Device Support Intro</vt:lpstr>
      <vt:lpstr>Device Support: Connect Records to Actual Hardware</vt:lpstr>
      <vt:lpstr>Device Support: Connect Records to Actual Hardware</vt:lpstr>
      <vt:lpstr>Device Support: Devil in the Details</vt:lpstr>
      <vt:lpstr>Asyn: Another Layer of Abstraction</vt:lpstr>
      <vt:lpstr>Stream: Yet Another Layer of Abstraction</vt:lpstr>
      <vt:lpstr>Need to integrate an XYZ device?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2026-06-18T15:34:50Z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