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6" r:id="rId5"/>
    <p:sldId id="324" r:id="rId6"/>
    <p:sldId id="325" r:id="rId7"/>
    <p:sldId id="326" r:id="rId8"/>
    <p:sldId id="327" r:id="rId9"/>
    <p:sldId id="334" r:id="rId10"/>
    <p:sldId id="331" r:id="rId11"/>
    <p:sldId id="332" r:id="rId12"/>
    <p:sldId id="333" r:id="rId13"/>
    <p:sldId id="341" r:id="rId14"/>
    <p:sldId id="335" r:id="rId15"/>
    <p:sldId id="328" r:id="rId16"/>
    <p:sldId id="329" r:id="rId17"/>
    <p:sldId id="337" r:id="rId18"/>
    <p:sldId id="338" r:id="rId19"/>
    <p:sldId id="342" r:id="rId20"/>
    <p:sldId id="339" r:id="rId2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8" autoAdjust="0"/>
    <p:restoredTop sz="95161" autoAdjust="0"/>
  </p:normalViewPr>
  <p:slideViewPr>
    <p:cSldViewPr snapToGrid="0" showGuides="1">
      <p:cViewPr varScale="1">
        <p:scale>
          <a:sx n="89" d="100"/>
          <a:sy n="89" d="100"/>
        </p:scale>
        <p:origin x="110" y="3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6/18/2026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EC2559E3-58FA-BE4C-B307-A8A5853F2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4700763-F0EC-F14F-B0A8-215BC88080A5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2E5F85E5-8387-134B-9BB7-D787C0EC29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272ECACE-B2D6-7848-9ACA-2313FA0D83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3794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C2F14A24-15F3-DA4B-8B3D-381D69BCEA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06BECF3-5603-774F-9E2F-F37AA4788A74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8D306FB6-D270-BA44-BC3D-45D0A37F69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36EE0A64-4D72-AA4F-996B-35BB3374B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This is where the actual control and data acquisition occurs.</a:t>
            </a:r>
          </a:p>
        </p:txBody>
      </p:sp>
    </p:spTree>
    <p:extLst>
      <p:ext uri="{BB962C8B-B14F-4D97-AF65-F5344CB8AC3E}">
        <p14:creationId xmlns:p14="http://schemas.microsoft.com/office/powerpoint/2010/main" val="392884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6">
            <a:extLst>
              <a:ext uri="{FF2B5EF4-FFF2-40B4-BE49-F238E27FC236}">
                <a16:creationId xmlns:a16="http://schemas.microsoft.com/office/drawing/2014/main" id="{9E3A0986-54E2-AE45-B8EE-C79E2C18994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01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\phoebus\NORUME\notes\Presentations\2004_APS_EPICS_COURSE\DeviceSupport\DSET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Device Support Interfaces in EPICS base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Kay Kasemir</a:t>
            </a:r>
          </a:p>
          <a:p>
            <a:r>
              <a:rPr lang="en-US" dirty="0"/>
              <a:t>Material copied from APS</a:t>
            </a:r>
            <a:br>
              <a:rPr lang="en-US" dirty="0"/>
            </a:br>
            <a:r>
              <a:rPr lang="en-US" dirty="0"/>
              <a:t>“Getting Started with EPICS Lecture Series: Writing Device Support”, Eric </a:t>
            </a:r>
            <a:r>
              <a:rPr lang="en-US" dirty="0" err="1"/>
              <a:t>Norum</a:t>
            </a:r>
            <a:r>
              <a:rPr lang="en-US" dirty="0"/>
              <a:t>, November 16, 2004</a:t>
            </a:r>
          </a:p>
          <a:p>
            <a:r>
              <a:rPr lang="en-US" dirty="0"/>
              <a:t>July 2026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4357-7E03-FC48-808F-48EDFE53C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22320-F8A9-DE4F-A6BE-324F58A62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46" y="1236791"/>
            <a:ext cx="11419468" cy="119867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cd /</a:t>
            </a:r>
            <a:r>
              <a:rPr lang="en-US" dirty="0" err="1">
                <a:latin typeface="Courier" pitchFamily="2" charset="0"/>
              </a:rPr>
              <a:t>ics</a:t>
            </a:r>
            <a:r>
              <a:rPr lang="en-US" dirty="0">
                <a:latin typeface="Courier" pitchFamily="2" charset="0"/>
              </a:rPr>
              <a:t>/examples/</a:t>
            </a:r>
            <a:r>
              <a:rPr lang="en-US" dirty="0" err="1">
                <a:latin typeface="Courier" pitchFamily="2" charset="0"/>
              </a:rPr>
              <a:t>iocBoot</a:t>
            </a:r>
            <a:r>
              <a:rPr lang="en-US" dirty="0">
                <a:latin typeface="Courier" pitchFamily="2" charset="0"/>
              </a:rPr>
              <a:t>/</a:t>
            </a:r>
            <a:r>
              <a:rPr lang="en-US" dirty="0" err="1">
                <a:latin typeface="Courier" pitchFamily="2" charset="0"/>
              </a:rPr>
              <a:t>ioc_deviceSupport</a:t>
            </a: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./</a:t>
            </a:r>
            <a:r>
              <a:rPr lang="en-US" dirty="0" err="1">
                <a:latin typeface="Courier" pitchFamily="2" charset="0"/>
              </a:rPr>
              <a:t>st.cmd</a:t>
            </a:r>
            <a:endParaRPr lang="en-US" dirty="0">
              <a:latin typeface="Courier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B3E1FD-6A00-5A42-9518-4849FC798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384" y="2007468"/>
            <a:ext cx="7581364" cy="450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4588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FBA661C-0D47-1A40-AFD8-889352498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“Device Private”, DPVT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2516AA26-C0D7-9C43-8FA9-52642EF9F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430" y="1324077"/>
            <a:ext cx="8702675" cy="53435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Used to store whatever you need to store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Information fetched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at initialization,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needed for read/write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Pointers to driver structures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Previous example: ‘</a:t>
            </a:r>
            <a:r>
              <a:rPr lang="en-US" altLang="en-US" dirty="0" err="1">
                <a:ea typeface="ＭＳ Ｐゴシック" panose="020B0600070205080204" pitchFamily="34" charset="-128"/>
              </a:rPr>
              <a:t>devRndData</a:t>
            </a:r>
            <a:r>
              <a:rPr lang="en-US" altLang="en-US" dirty="0">
                <a:ea typeface="ＭＳ Ｐゴシック" panose="020B0600070205080204" pitchFamily="34" charset="-128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16315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D94B8F3-1236-FF40-AD7B-006CD0A631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Recapitulate: From DTYP to read()</a:t>
            </a:r>
          </a:p>
        </p:txBody>
      </p:sp>
      <p:pic>
        <p:nvPicPr>
          <p:cNvPr id="14339" name="Picture 18" descr="phoebus:NORUME:notes:Presentations:2004_APS_EPICS_COURSE:DeviceSupport:DSET.pdf">
            <a:extLst>
              <a:ext uri="{FF2B5EF4-FFF2-40B4-BE49-F238E27FC236}">
                <a16:creationId xmlns:a16="http://schemas.microsoft.com/office/drawing/2014/main" id="{77481E15-CAEB-E140-9A40-80AD0B318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4" y="2139950"/>
            <a:ext cx="8370887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429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07E2B4F-3C6A-524D-A115-EE9F094206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7767" y="250980"/>
            <a:ext cx="8761412" cy="535531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.</a:t>
            </a:r>
            <a:r>
              <a:rPr lang="en-US" altLang="en-US" dirty="0" err="1">
                <a:ea typeface="ＭＳ Ｐゴシック" panose="020B0600070205080204" pitchFamily="34" charset="-128"/>
              </a:rPr>
              <a:t>dbd</a:t>
            </a:r>
            <a:r>
              <a:rPr lang="en-US" altLang="en-US" dirty="0">
                <a:ea typeface="ＭＳ Ｐゴシック" panose="020B0600070205080204" pitchFamily="34" charset="-128"/>
              </a:rPr>
              <a:t> file entry</a:t>
            </a:r>
          </a:p>
        </p:txBody>
      </p:sp>
      <p:sp>
        <p:nvSpPr>
          <p:cNvPr id="15363" name="Rectangle 14">
            <a:extLst>
              <a:ext uri="{FF2B5EF4-FFF2-40B4-BE49-F238E27FC236}">
                <a16:creationId xmlns:a16="http://schemas.microsoft.com/office/drawing/2014/main" id="{F6E634B4-1F81-B64D-BB0A-07C59E3792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26916" y="1192214"/>
            <a:ext cx="10243595" cy="5147040"/>
          </a:xfrm>
        </p:spPr>
        <p:txBody>
          <a:bodyPr/>
          <a:lstStyle/>
          <a:p>
            <a:pPr marL="0" indent="0">
              <a:buNone/>
              <a:tabLst>
                <a:tab pos="1892300" algn="l"/>
                <a:tab pos="3492500" algn="l"/>
                <a:tab pos="5027613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The IOC discovers device support from entries in .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dbd</a:t>
            </a:r>
            <a:r>
              <a:rPr lang="en-US" altLang="en-US" sz="2400" dirty="0">
                <a:ea typeface="ＭＳ Ｐゴシック" panose="020B0600070205080204" pitchFamily="34" charset="-128"/>
              </a:rPr>
              <a:t> files</a:t>
            </a:r>
          </a:p>
          <a:p>
            <a:pPr lvl="1">
              <a:buNone/>
              <a:tabLst>
                <a:tab pos="1892300" algn="l"/>
                <a:tab pos="3492500" algn="l"/>
                <a:tab pos="5027613" algn="l"/>
              </a:tabLst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device(</a:t>
            </a:r>
            <a:r>
              <a:rPr lang="en-US" altLang="en-US" sz="1600" i="1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recType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, </a:t>
            </a:r>
            <a:r>
              <a:rPr lang="en-US" altLang="en-US" sz="1600" i="1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addrType</a:t>
            </a:r>
            <a:r>
              <a:rPr lang="en-US" altLang="en-US" sz="1600" i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, </a:t>
            </a:r>
            <a:r>
              <a:rPr lang="en-US" altLang="en-US" sz="1600" i="1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dsetName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, 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”</a:t>
            </a:r>
            <a:r>
              <a:rPr lang="en-US" altLang="ja-JP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dtypeName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”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)</a:t>
            </a:r>
          </a:p>
          <a:p>
            <a:pPr marL="0" indent="0">
              <a:buClr>
                <a:srgbClr val="FF8000"/>
              </a:buClr>
              <a:buNone/>
              <a:tabLst>
                <a:tab pos="1892300" algn="l"/>
                <a:tab pos="3492500" algn="l"/>
                <a:tab pos="5027613" algn="l"/>
              </a:tabLst>
            </a:pPr>
            <a:br>
              <a:rPr lang="en-US" altLang="en-US" sz="2400" i="1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2000" i="1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recType</a:t>
            </a:r>
            <a:r>
              <a:rPr lang="en-US" altLang="en-US" sz="2000" dirty="0">
                <a:ea typeface="ＭＳ Ｐゴシック" panose="020B0600070205080204" pitchFamily="34" charset="-128"/>
              </a:rPr>
              <a:t> is 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ai </a:t>
            </a: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ao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…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br>
              <a:rPr lang="en-US" altLang="en-US" sz="2400" i="1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2000" i="1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addrType</a:t>
            </a:r>
            <a:r>
              <a:rPr lang="en-US" altLang="en-US" sz="2000" dirty="0">
                <a:ea typeface="ＭＳ Ｐゴシック" panose="020B0600070205080204" pitchFamily="34" charset="-128"/>
              </a:rPr>
              <a:t> is one of</a:t>
            </a:r>
          </a:p>
          <a:p>
            <a:pPr lvl="1">
              <a:buClr>
                <a:srgbClr val="FF8000"/>
              </a:buClr>
              <a:buNone/>
              <a:tabLst>
                <a:tab pos="1892300" algn="l"/>
                <a:tab pos="3492500" algn="l"/>
                <a:tab pos="5027613" algn="l"/>
              </a:tabLst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CONSTANT    AB_IO	BITBUS_IO	CAMAC_IO	GPIB_IO</a:t>
            </a:r>
          </a:p>
          <a:p>
            <a:pPr lvl="1">
              <a:buClr>
                <a:srgbClr val="FF8000"/>
              </a:buClr>
              <a:buNone/>
              <a:tabLst>
                <a:tab pos="1892300" algn="l"/>
                <a:tab pos="3492500" algn="l"/>
                <a:tab pos="5027613" algn="l"/>
              </a:tabLst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INST_IO	RF_IO	VME_IO	VXI_IO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CONSTANT: A number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INST_IO:  String</a:t>
            </a:r>
          </a:p>
          <a:p>
            <a:pPr marL="0" indent="0">
              <a:buClr>
                <a:srgbClr val="FF8000"/>
              </a:buClr>
              <a:buNone/>
              <a:tabLst>
                <a:tab pos="1892300" algn="l"/>
                <a:tab pos="3492500" algn="l"/>
                <a:tab pos="5027613" algn="l"/>
              </a:tabLst>
            </a:pPr>
            <a:br>
              <a:rPr lang="en-US" altLang="en-US" sz="1600" i="1" dirty="0">
                <a:ea typeface="ＭＳ Ｐゴシック" panose="020B0600070205080204" pitchFamily="34" charset="-128"/>
              </a:rPr>
            </a:br>
            <a:r>
              <a:rPr lang="en-US" altLang="en-US" sz="2000" i="1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dsetName</a:t>
            </a:r>
            <a:r>
              <a:rPr lang="en-US" altLang="en-US" sz="2000" dirty="0">
                <a:ea typeface="ＭＳ Ｐゴシック" panose="020B0600070205080204" pitchFamily="34" charset="-128"/>
              </a:rPr>
              <a:t> is the name of the Device Support Entry Table (DSET)</a:t>
            </a:r>
          </a:p>
          <a:p>
            <a:pPr marL="403225" lvl="1" indent="0">
              <a:buClr>
                <a:srgbClr val="FF8000"/>
              </a:buClr>
              <a:buNone/>
              <a:tabLst>
                <a:tab pos="1892300" algn="l"/>
                <a:tab pos="3492500" algn="l"/>
                <a:tab pos="5027613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By convention name indicates record and hardware type:</a:t>
            </a:r>
          </a:p>
          <a:p>
            <a:pPr lvl="1">
              <a:buNone/>
              <a:tabLst>
                <a:tab pos="1892300" algn="l"/>
                <a:tab pos="3492500" algn="l"/>
                <a:tab pos="5027613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	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device(</a:t>
            </a: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ai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, GPIB_IO, devAidg535, "dg535")</a:t>
            </a:r>
          </a:p>
          <a:p>
            <a:pPr lvl="1">
              <a:buNone/>
              <a:tabLst>
                <a:tab pos="1892300" algn="l"/>
                <a:tab pos="3492500" algn="l"/>
                <a:tab pos="5027613" algn="l"/>
              </a:tabLst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	device(bi, VME_IO,  devBiXy240, "XYCOM-240")</a:t>
            </a:r>
          </a:p>
        </p:txBody>
      </p:sp>
    </p:spTree>
    <p:extLst>
      <p:ext uri="{BB962C8B-B14F-4D97-AF65-F5344CB8AC3E}">
        <p14:creationId xmlns:p14="http://schemas.microsoft.com/office/powerpoint/2010/main" val="2619750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C99D8E4-0C09-584A-9C3D-3161D695F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Read-worthy sections of EPICS App. </a:t>
            </a:r>
            <a:r>
              <a:rPr lang="en-US" altLang="en-US" dirty="0" err="1">
                <a:ea typeface="ＭＳ Ｐゴシック" panose="020B0600070205080204" pitchFamily="34" charset="-128"/>
              </a:rPr>
              <a:t>Devel</a:t>
            </a:r>
            <a:r>
              <a:rPr lang="en-US" altLang="en-US" dirty="0">
                <a:ea typeface="ＭＳ Ｐゴシック" panose="020B0600070205080204" pitchFamily="34" charset="-128"/>
              </a:rPr>
              <a:t>. Guide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C8652483-1E0D-3A43-AF97-B1E67FD2D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OS-independent routines for register access, threads, semaphore, interrupts, …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Support for SCAN=“I/O </a:t>
            </a:r>
            <a:r>
              <a:rPr lang="en-US" altLang="en-US" dirty="0" err="1">
                <a:ea typeface="ＭＳ Ｐゴシック" panose="020B0600070205080204" pitchFamily="34" charset="-128"/>
              </a:rPr>
              <a:t>Intr</a:t>
            </a:r>
            <a:r>
              <a:rPr lang="en-US" altLang="en-US" dirty="0">
                <a:ea typeface="ＭＳ Ｐゴシック" panose="020B0600070205080204" pitchFamily="34" charset="-128"/>
              </a:rPr>
              <a:t>”, DSET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getIoIntInfo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()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Support for conversions, DSET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specialLinconv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()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6814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1777266A-250F-1A47-8724-BBBF28662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More Examples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50C981D7-625A-6042-A70D-3F5A077D5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14" y="1650029"/>
            <a:ext cx="9967004" cy="4210444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20c Custom Device Support </a:t>
            </a:r>
            <a:r>
              <a:rPr lang="en-US" altLang="en-US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VME.txt</a:t>
            </a:r>
            <a:endParaRPr lang="en-US" altLang="en-US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Register-based hardware can be easy</a:t>
            </a:r>
          </a:p>
          <a:p>
            <a:endParaRPr lang="en-US" altLang="en-US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20d Device </a:t>
            </a:r>
            <a:r>
              <a:rPr lang="en-US" altLang="en-US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Support_Problematic.pdf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What is wrong?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Compare Stream Device</a:t>
            </a:r>
          </a:p>
          <a:p>
            <a:pPr marL="403225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out “</a:t>
            </a:r>
            <a:r>
              <a:rPr lang="en-US" dirty="0"/>
              <a:t>*01X01”;</a:t>
            </a:r>
            <a:br>
              <a:rPr lang="en-US" dirty="0"/>
            </a:br>
            <a:r>
              <a:rPr lang="en-US" dirty="0"/>
              <a:t>	in    “%f”;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1363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BB38C-26C1-7366-6ADF-41EE7ACA1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problematic in the 2</a:t>
            </a:r>
            <a:r>
              <a:rPr lang="en-US" baseline="30000" dirty="0"/>
              <a:t>nd</a:t>
            </a:r>
            <a:r>
              <a:rPr lang="en-US" dirty="0"/>
              <a:t> example?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81B5A-4AC0-BAC2-0A96-A190BAC69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14" y="1177636"/>
            <a:ext cx="11419468" cy="5583382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400" dirty="0">
                <a:solidFill>
                  <a:srgbClr val="00B050"/>
                </a:solidFill>
              </a:rPr>
              <a:t>Record with INP=“10.1.2.3” will connect to that IP, send “*01X01” and read number into record’s VAL</a:t>
            </a:r>
          </a:p>
          <a:p>
            <a:r>
              <a:rPr lang="en-US" sz="2400" dirty="0"/>
              <a:t>Could split “device” and “driver”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Can’t have records with different INP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Use rec-&gt;</a:t>
            </a:r>
            <a:r>
              <a:rPr lang="en-US" sz="2000" dirty="0" err="1"/>
              <a:t>dpvt</a:t>
            </a:r>
            <a:r>
              <a:rPr lang="en-US" sz="2000" dirty="0"/>
              <a:t> instead of one global </a:t>
            </a:r>
            <a:r>
              <a:rPr lang="en-US" sz="2000" dirty="0" err="1"/>
              <a:t>monitor_ip</a:t>
            </a: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400" dirty="0"/>
              <a:t>Connects/disconnects each time. Slow!!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Should keep connection open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Blocks while reading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Driver must connect, read, … in separate thread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Exit() on connection error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Set rec-&gt;</a:t>
            </a:r>
            <a:r>
              <a:rPr lang="en-US" sz="2000" dirty="0" err="1"/>
              <a:t>sevr</a:t>
            </a:r>
            <a:r>
              <a:rPr lang="en-US" sz="2000" dirty="0"/>
              <a:t> and stat to INVALID, READ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Not checking format of received value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775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8D53966F-F4C0-3944-98B6-80279ED7D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Summary: Device Support is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B51A4D3A-1912-E049-A40B-C5131DB8F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649" y="1354139"/>
            <a:ext cx="9108231" cy="48418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Glue between records and hardware (“driver”)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Fundamentally easy: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Maybe “</a:t>
            </a:r>
            <a:r>
              <a:rPr lang="en-US" altLang="ja-JP" dirty="0" err="1">
                <a:ea typeface="ＭＳ Ｐゴシック" panose="020B0600070205080204" pitchFamily="34" charset="-128"/>
              </a:rPr>
              <a:t>init</a:t>
            </a:r>
            <a:r>
              <a:rPr lang="en-US" altLang="ja-JP" dirty="0">
                <a:ea typeface="ＭＳ Ｐゴシック" panose="020B0600070205080204" pitchFamily="34" charset="-128"/>
              </a:rPr>
              <a:t>()</a:t>
            </a:r>
            <a:r>
              <a:rPr lang="en-US" altLang="en-US" dirty="0">
                <a:ea typeface="ＭＳ Ｐゴシック" panose="020B0600070205080204" pitchFamily="34" charset="-128"/>
              </a:rPr>
              <a:t>”</a:t>
            </a:r>
            <a:endParaRPr lang="en-US" altLang="ja-JP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“</a:t>
            </a:r>
            <a:r>
              <a:rPr lang="en-US" altLang="en-US">
                <a:ea typeface="ＭＳ Ｐゴシック" panose="020B0600070205080204" pitchFamily="34" charset="-128"/>
              </a:rPr>
              <a:t>read()” </a:t>
            </a:r>
            <a:r>
              <a:rPr lang="en-US" altLang="en-US" dirty="0">
                <a:ea typeface="ＭＳ Ｐゴシック" panose="020B0600070205080204" pitchFamily="34" charset="-128"/>
              </a:rPr>
              <a:t>or “write()”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Boilerplate to register: DSET, *.</a:t>
            </a:r>
            <a:r>
              <a:rPr lang="en-US" altLang="en-US" dirty="0" err="1">
                <a:ea typeface="ＭＳ Ｐゴシック" panose="020B0600070205080204" pitchFamily="34" charset="-128"/>
              </a:rPr>
              <a:t>dbd</a:t>
            </a:r>
            <a:r>
              <a:rPr lang="en-US" altLang="en-US" dirty="0">
                <a:ea typeface="ＭＳ Ｐゴシック" panose="020B0600070205080204" pitchFamily="34" charset="-128"/>
              </a:rPr>
              <a:t> “device(…)”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A great opportunity to shoot yourself in the foot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Consider building on </a:t>
            </a:r>
            <a:r>
              <a:rPr lang="en-US" altLang="en-US" dirty="0" err="1">
                <a:ea typeface="ＭＳ Ｐゴシック" panose="020B0600070205080204" pitchFamily="34" charset="-128"/>
              </a:rPr>
              <a:t>StreamDevice</a:t>
            </a:r>
            <a:r>
              <a:rPr lang="en-US" altLang="en-US" dirty="0">
                <a:ea typeface="ＭＳ Ｐゴシック" panose="020B0600070205080204" pitchFamily="34" charset="-128"/>
              </a:rPr>
              <a:t> or </a:t>
            </a:r>
            <a:r>
              <a:rPr lang="en-US" altLang="en-US" dirty="0" err="1">
                <a:ea typeface="ＭＳ Ｐゴシック" panose="020B0600070205080204" pitchFamily="34" charset="-128"/>
              </a:rPr>
              <a:t>Asyn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76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098B3FBE-D4C7-E341-AAD8-F4D73D4DA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EPICS Nomenclature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31997CC8-51DC-654A-9AAC-9067EDF2A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19" y="1054486"/>
            <a:ext cx="4712500" cy="183881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Record: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Database processing block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AI record:    ‘read’ a number,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AO record:  ‘write’ a number,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STRINGOUT: ‘write’ a string, 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AE68A9-7F89-574D-AA8D-D206DCA3B711}"/>
              </a:ext>
            </a:extLst>
          </p:cNvPr>
          <p:cNvSpPr txBox="1">
            <a:spLocks/>
          </p:cNvSpPr>
          <p:nvPr/>
        </p:nvSpPr>
        <p:spPr bwMode="auto">
          <a:xfrm>
            <a:off x="189917" y="3663064"/>
            <a:ext cx="9567637" cy="12992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>
                <a:solidFill>
                  <a:srgbClr val="3366FF"/>
                </a:solidFill>
                <a:ea typeface="ＭＳ Ｐゴシック" panose="020B0600070205080204" pitchFamily="34" charset="-128"/>
              </a:rPr>
              <a:t>Device Support</a:t>
            </a:r>
            <a:r>
              <a:rPr lang="en-US" altLang="en-US" sz="2400" dirty="0">
                <a:ea typeface="ＭＳ Ｐゴシック" panose="020B0600070205080204" pitchFamily="34" charset="-128"/>
              </a:rPr>
              <a:t>: Links Record to Hardware, maybe via Driver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AI device support: </a:t>
            </a:r>
            <a:r>
              <a:rPr lang="en-US" altLang="en-US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read(</a:t>
            </a:r>
            <a:r>
              <a:rPr lang="en-US" altLang="en-US" sz="20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aiRecord</a:t>
            </a:r>
            <a:r>
              <a:rPr lang="en-US" altLang="en-US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*</a:t>
            </a:r>
            <a:r>
              <a:rPr lang="en-US" altLang="en-US" sz="20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ai</a:t>
            </a:r>
            <a:r>
              <a:rPr lang="en-US" altLang="en-US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AO device support: </a:t>
            </a:r>
            <a:r>
              <a:rPr lang="en-US" altLang="en-US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write(</a:t>
            </a:r>
            <a:r>
              <a:rPr lang="en-US" altLang="en-US" sz="20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aoRecord</a:t>
            </a:r>
            <a:r>
              <a:rPr lang="en-US" altLang="en-US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*</a:t>
            </a:r>
            <a:r>
              <a:rPr lang="en-US" altLang="en-US" sz="20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ao</a:t>
            </a:r>
            <a:r>
              <a:rPr lang="en-US" altLang="en-US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B56BEE-BED8-9646-B05E-9D316E74314C}"/>
              </a:ext>
            </a:extLst>
          </p:cNvPr>
          <p:cNvSpPr txBox="1">
            <a:spLocks/>
          </p:cNvSpPr>
          <p:nvPr/>
        </p:nvSpPr>
        <p:spPr bwMode="auto">
          <a:xfrm>
            <a:off x="2992391" y="5120138"/>
            <a:ext cx="6765163" cy="16930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Driver: Code that talks to hardware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Ideally available as C(++) source code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Could be in binary form, from hardware vendor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May be totally unaware of EPICS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1A251F1-A588-7D97-7BC4-D3CF88757D1A}"/>
              </a:ext>
            </a:extLst>
          </p:cNvPr>
          <p:cNvSpPr/>
          <p:nvPr/>
        </p:nvSpPr>
        <p:spPr>
          <a:xfrm>
            <a:off x="5056328" y="116457"/>
            <a:ext cx="4701226" cy="3388744"/>
          </a:xfrm>
          <a:prstGeom prst="roundRect">
            <a:avLst>
              <a:gd name="adj" fmla="val 2987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IOC</a:t>
            </a:r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BBDD3209-B3F9-04D9-3223-40C198700C39}"/>
              </a:ext>
            </a:extLst>
          </p:cNvPr>
          <p:cNvSpPr/>
          <p:nvPr/>
        </p:nvSpPr>
        <p:spPr>
          <a:xfrm rot="10800000">
            <a:off x="6526823" y="789609"/>
            <a:ext cx="3219844" cy="1113184"/>
          </a:xfrm>
          <a:prstGeom prst="homePlate">
            <a:avLst>
              <a:gd name="adj" fmla="val 55346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B18F40-569F-513C-36C5-447978A4C0AF}"/>
              </a:ext>
            </a:extLst>
          </p:cNvPr>
          <p:cNvSpPr/>
          <p:nvPr/>
        </p:nvSpPr>
        <p:spPr>
          <a:xfrm>
            <a:off x="5218209" y="789607"/>
            <a:ext cx="1185150" cy="11131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Record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EB832D-FDFB-FA03-EC54-A5AEB71F15E4}"/>
              </a:ext>
            </a:extLst>
          </p:cNvPr>
          <p:cNvSpPr txBox="1"/>
          <p:nvPr/>
        </p:nvSpPr>
        <p:spPr>
          <a:xfrm>
            <a:off x="6780279" y="1168933"/>
            <a:ext cx="191430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Device Support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BDB3AEB2-E98A-A55F-907D-D7ED4EFFF675}"/>
              </a:ext>
            </a:extLst>
          </p:cNvPr>
          <p:cNvSpPr/>
          <p:nvPr/>
        </p:nvSpPr>
        <p:spPr>
          <a:xfrm>
            <a:off x="6403359" y="1288041"/>
            <a:ext cx="658614" cy="614805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B8B84855-11A7-59F6-B4F5-A95B3A845E26}"/>
              </a:ext>
            </a:extLst>
          </p:cNvPr>
          <p:cNvSpPr/>
          <p:nvPr/>
        </p:nvSpPr>
        <p:spPr>
          <a:xfrm rot="5400000">
            <a:off x="6425264" y="763974"/>
            <a:ext cx="614804" cy="65861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5CF67156-C29D-B22A-5AAC-16863655C382}"/>
              </a:ext>
            </a:extLst>
          </p:cNvPr>
          <p:cNvSpPr/>
          <p:nvPr/>
        </p:nvSpPr>
        <p:spPr>
          <a:xfrm rot="10800000">
            <a:off x="8612885" y="2165889"/>
            <a:ext cx="1133782" cy="1113184"/>
          </a:xfrm>
          <a:prstGeom prst="homePlate">
            <a:avLst>
              <a:gd name="adj" fmla="val 55346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CE6418-C949-71BA-FA13-75BC6DFAADB7}"/>
              </a:ext>
            </a:extLst>
          </p:cNvPr>
          <p:cNvSpPr/>
          <p:nvPr/>
        </p:nvSpPr>
        <p:spPr>
          <a:xfrm>
            <a:off x="5218209" y="2165888"/>
            <a:ext cx="1185150" cy="11131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Record</a:t>
            </a: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9B0C0448-2A08-6757-C72C-3F390D7F6802}"/>
              </a:ext>
            </a:extLst>
          </p:cNvPr>
          <p:cNvSpPr/>
          <p:nvPr/>
        </p:nvSpPr>
        <p:spPr>
          <a:xfrm>
            <a:off x="6403359" y="2664322"/>
            <a:ext cx="658614" cy="614805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CF88E36A-AF9E-7A80-78FB-61A3EDF1B2A6}"/>
              </a:ext>
            </a:extLst>
          </p:cNvPr>
          <p:cNvSpPr/>
          <p:nvPr/>
        </p:nvSpPr>
        <p:spPr>
          <a:xfrm rot="5400000">
            <a:off x="6425264" y="2140255"/>
            <a:ext cx="614804" cy="65861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3C046E2C-4875-75F2-04BD-9952FC280D7C}"/>
              </a:ext>
            </a:extLst>
          </p:cNvPr>
          <p:cNvSpPr/>
          <p:nvPr/>
        </p:nvSpPr>
        <p:spPr>
          <a:xfrm rot="10800000">
            <a:off x="6551067" y="2165889"/>
            <a:ext cx="1938217" cy="1113184"/>
          </a:xfrm>
          <a:prstGeom prst="homePlate">
            <a:avLst>
              <a:gd name="adj" fmla="val 55346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558C7AA3-D080-D544-7809-F12D65B39354}"/>
              </a:ext>
            </a:extLst>
          </p:cNvPr>
          <p:cNvSpPr/>
          <p:nvPr/>
        </p:nvSpPr>
        <p:spPr>
          <a:xfrm>
            <a:off x="8489285" y="2664322"/>
            <a:ext cx="658614" cy="614805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EE4F96C4-E94E-9F98-755F-1997297AA5BA}"/>
              </a:ext>
            </a:extLst>
          </p:cNvPr>
          <p:cNvSpPr/>
          <p:nvPr/>
        </p:nvSpPr>
        <p:spPr>
          <a:xfrm rot="5400000">
            <a:off x="8511190" y="2140255"/>
            <a:ext cx="614804" cy="65861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C02035-D258-2E8B-4B74-8C076BDEA464}"/>
              </a:ext>
            </a:extLst>
          </p:cNvPr>
          <p:cNvSpPr txBox="1"/>
          <p:nvPr/>
        </p:nvSpPr>
        <p:spPr>
          <a:xfrm>
            <a:off x="6676972" y="2551664"/>
            <a:ext cx="191430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Device Support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94F6CF-1795-1813-BD78-A658491C2D42}"/>
              </a:ext>
            </a:extLst>
          </p:cNvPr>
          <p:cNvSpPr txBox="1"/>
          <p:nvPr/>
        </p:nvSpPr>
        <p:spPr>
          <a:xfrm>
            <a:off x="8804271" y="2572948"/>
            <a:ext cx="81945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Driver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6F6E4A6-9E49-9563-A2D1-2C878F9B61C8}"/>
              </a:ext>
            </a:extLst>
          </p:cNvPr>
          <p:cNvSpPr/>
          <p:nvPr/>
        </p:nvSpPr>
        <p:spPr>
          <a:xfrm>
            <a:off x="10214274" y="124170"/>
            <a:ext cx="1914307" cy="3381031"/>
          </a:xfrm>
          <a:prstGeom prst="roundRect">
            <a:avLst>
              <a:gd name="adj" fmla="val 6521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Hardware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2BACB5-9024-60AD-45FC-BE1D19A1E1A5}"/>
              </a:ext>
            </a:extLst>
          </p:cNvPr>
          <p:cNvCxnSpPr>
            <a:cxnSpLocks/>
          </p:cNvCxnSpPr>
          <p:nvPr/>
        </p:nvCxnSpPr>
        <p:spPr>
          <a:xfrm flipH="1">
            <a:off x="9746667" y="1400683"/>
            <a:ext cx="480861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613A00A-729A-018B-1817-E615B3BEC575}"/>
              </a:ext>
            </a:extLst>
          </p:cNvPr>
          <p:cNvCxnSpPr>
            <a:cxnSpLocks/>
          </p:cNvCxnSpPr>
          <p:nvPr/>
        </p:nvCxnSpPr>
        <p:spPr>
          <a:xfrm flipH="1">
            <a:off x="9733413" y="2755192"/>
            <a:ext cx="480861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736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6C3C312E-E226-6446-AE8E-F03283C3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Fundamentally Easy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5CE52655-50E4-B440-8E92-BD62C52C3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649" y="985839"/>
            <a:ext cx="9617517" cy="5546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Assume existing ‘driver’ with   </a:t>
            </a:r>
            <a:r>
              <a:rPr lang="en-US" altLang="en-US" sz="24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XyzDriver_read</a:t>
            </a:r>
            <a: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()</a:t>
            </a: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Implement ‘device support’ for AI:</a:t>
            </a:r>
          </a:p>
          <a:p>
            <a:pPr marL="403225" lvl="1" indent="0"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	// Called by AI record when processed</a:t>
            </a:r>
            <a:b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	long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ai_read_xyz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(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aiRecord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*ai)</a:t>
            </a:r>
            <a:b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	{</a:t>
            </a:r>
            <a:b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	// Call driver to get number</a:t>
            </a:r>
            <a:b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	// into record’s raw value field</a:t>
            </a:r>
            <a:b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	ai-&gt;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rval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XyzDriver_read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();</a:t>
            </a:r>
            <a:b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	// Done, no error</a:t>
            </a:r>
            <a:b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	return 0;</a:t>
            </a:r>
            <a:b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	}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Some boilerplate to inform EPICS that AI record can now use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DTYP=“XYZ”</a:t>
            </a:r>
            <a:b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which should call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ai_read_xyz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9975FA-56A3-D44C-8ADC-5F1A74E2E86E}"/>
              </a:ext>
            </a:extLst>
          </p:cNvPr>
          <p:cNvSpPr/>
          <p:nvPr/>
        </p:nvSpPr>
        <p:spPr>
          <a:xfrm>
            <a:off x="2435469" y="1987062"/>
            <a:ext cx="6312877" cy="236513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9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AA90D83-4417-EC41-8C4F-0B52DE501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Of course, there’s more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4AA85947-3C46-CF4C-8DE8-51FA37233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023" y="1169378"/>
            <a:ext cx="9094238" cy="5618798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Set AI record’s RVAL and let the record convert to EGU,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or set the record’s VAL?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How to decide </a:t>
            </a:r>
            <a:r>
              <a:rPr lang="en-US" altLang="en-US" sz="2400" dirty="0">
                <a:solidFill>
                  <a:srgbClr val="3366FF"/>
                </a:solidFill>
                <a:ea typeface="ＭＳ Ｐゴシック" panose="020B0600070205080204" pitchFamily="34" charset="-128"/>
              </a:rPr>
              <a:t>what</a:t>
            </a:r>
            <a:r>
              <a:rPr lang="en-US" altLang="en-US" sz="2400" dirty="0">
                <a:ea typeface="ＭＳ Ｐゴシック" panose="020B0600070205080204" pitchFamily="34" charset="-128"/>
              </a:rPr>
              <a:t> to read exactly?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record(</a:t>
            </a:r>
            <a:r>
              <a:rPr lang="en-US" altLang="en-US" sz="20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ai</a:t>
            </a:r>
            <a:r>
              <a:rPr lang="en-US" altLang="en-US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, “</a:t>
            </a:r>
            <a:r>
              <a:rPr lang="en-US" altLang="ja-JP" sz="20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MyXYZTest</a:t>
            </a:r>
            <a:r>
              <a:rPr lang="en-US" altLang="en-US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”</a:t>
            </a:r>
            <a:r>
              <a:rPr lang="en-US" altLang="ja-JP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)</a:t>
            </a:r>
            <a:br>
              <a:rPr lang="en-US" altLang="ja-JP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{</a:t>
            </a:r>
            <a:br>
              <a:rPr lang="en-US" altLang="ja-JP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field(DTYP, </a:t>
            </a:r>
            <a:r>
              <a:rPr lang="en-US" altLang="en-US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XYZ</a:t>
            </a:r>
            <a:r>
              <a:rPr lang="en-US" altLang="en-US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”</a:t>
            </a:r>
            <a:r>
              <a:rPr lang="en-US" altLang="ja-JP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)</a:t>
            </a:r>
            <a:br>
              <a:rPr lang="en-US" altLang="ja-JP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field(INP,  </a:t>
            </a:r>
            <a:r>
              <a:rPr lang="en-US" altLang="en-US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2000" dirty="0">
                <a:solidFill>
                  <a:srgbClr val="3366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#C0 S2 @unipolar</a:t>
            </a:r>
            <a:r>
              <a:rPr lang="en-US" altLang="en-US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”</a:t>
            </a:r>
            <a:r>
              <a:rPr lang="en-US" altLang="ja-JP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)</a:t>
            </a:r>
            <a:br>
              <a:rPr lang="en-US" altLang="ja-JP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…</a:t>
            </a:r>
            <a:br>
              <a:rPr lang="en-US" altLang="ja-JP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}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Handle errors?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What if instead of</a:t>
            </a:r>
          </a:p>
          <a:p>
            <a:pPr marL="457200" lvl="1" indent="0"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      Record gets scanned 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en-US" altLang="en-US" sz="2000" dirty="0">
                <a:ea typeface="ＭＳ Ｐゴシック" panose="020B0600070205080204" pitchFamily="34" charset="-128"/>
              </a:rPr>
              <a:t> read from device</a:t>
            </a:r>
          </a:p>
          <a:p>
            <a:pPr>
              <a:buFont typeface="Symbol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   … I want</a:t>
            </a:r>
          </a:p>
          <a:p>
            <a:pPr marL="457200" lvl="1" indent="0"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      Device changes 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 Process the record!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4AE082-6B46-B34E-BC9A-6B9F90B08762}"/>
              </a:ext>
            </a:extLst>
          </p:cNvPr>
          <p:cNvSpPr/>
          <p:nvPr/>
        </p:nvSpPr>
        <p:spPr>
          <a:xfrm>
            <a:off x="2321169" y="2628899"/>
            <a:ext cx="5521569" cy="178483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41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8228AE02-C5E7-9042-8F06-09C6F8D10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Example: Assume a simple Driver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072E00-59C8-284B-B274-64B9684FCE33}"/>
              </a:ext>
            </a:extLst>
          </p:cNvPr>
          <p:cNvSpPr txBox="1"/>
          <p:nvPr/>
        </p:nvSpPr>
        <p:spPr>
          <a:xfrm>
            <a:off x="3710571" y="5961185"/>
            <a:ext cx="487024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ics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/examples/20_devsup/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devsupApp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src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D63B8B-490A-D105-AC3B-EA34D4A39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237" y="1506364"/>
            <a:ext cx="4884692" cy="535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19F3D387-7FA8-A270-829F-A3ADCF8FD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237" y="3011619"/>
            <a:ext cx="5939526" cy="1979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1835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BB57272-82D1-B347-8373-5475999C5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Database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3D9274-85DA-354A-B782-D0C01D7DFA6C}"/>
              </a:ext>
            </a:extLst>
          </p:cNvPr>
          <p:cNvSpPr txBox="1"/>
          <p:nvPr/>
        </p:nvSpPr>
        <p:spPr>
          <a:xfrm>
            <a:off x="3710571" y="5961185"/>
            <a:ext cx="496963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ics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/examples/20_devsup/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devsupApp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/Db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2A9CA7-DF6A-9F17-572E-9CCBA6578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21" y="1368527"/>
            <a:ext cx="4838700" cy="374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FE32E7-8620-2622-CF26-825F59D691C9}"/>
              </a:ext>
            </a:extLst>
          </p:cNvPr>
          <p:cNvSpPr txBox="1"/>
          <p:nvPr/>
        </p:nvSpPr>
        <p:spPr>
          <a:xfrm>
            <a:off x="6568881" y="1569308"/>
            <a:ext cx="2920992" cy="2834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Idea: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Random number 0 .. 10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Random number 0 .. 100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E6FC1E-423B-4A81-D7B3-FBCF4C29F45E}"/>
              </a:ext>
            </a:extLst>
          </p:cNvPr>
          <p:cNvCxnSpPr/>
          <p:nvPr/>
        </p:nvCxnSpPr>
        <p:spPr>
          <a:xfrm flipH="1">
            <a:off x="3203771" y="2248930"/>
            <a:ext cx="3271170" cy="53134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EC4693-56CE-355D-6CF9-CAA34CC2237B}"/>
              </a:ext>
            </a:extLst>
          </p:cNvPr>
          <p:cNvCxnSpPr>
            <a:cxnSpLocks/>
          </p:cNvCxnSpPr>
          <p:nvPr/>
        </p:nvCxnSpPr>
        <p:spPr>
          <a:xfrm flipH="1">
            <a:off x="3336324" y="4219349"/>
            <a:ext cx="3232557" cy="31986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927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03E316-0DDA-7A06-F979-890E6E7D0327}"/>
              </a:ext>
            </a:extLst>
          </p:cNvPr>
          <p:cNvSpPr txBox="1"/>
          <p:nvPr/>
        </p:nvSpPr>
        <p:spPr>
          <a:xfrm>
            <a:off x="6952535" y="6373295"/>
            <a:ext cx="487024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ics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/examples/20_devsup/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devsupApp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src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Picture 5" descr="Text&#10;&#10;AI-generated content may be incorrect.">
            <a:extLst>
              <a:ext uri="{FF2B5EF4-FFF2-40B4-BE49-F238E27FC236}">
                <a16:creationId xmlns:a16="http://schemas.microsoft.com/office/drawing/2014/main" id="{2B451B22-905F-998A-1DEC-980869EFB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21" y="0"/>
            <a:ext cx="5934597" cy="6785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4" name="Title 1">
            <a:extLst>
              <a:ext uri="{FF2B5EF4-FFF2-40B4-BE49-F238E27FC236}">
                <a16:creationId xmlns:a16="http://schemas.microsoft.com/office/drawing/2014/main" id="{1FA0A92E-BBA4-204C-9240-0E741AE2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0518" y="143073"/>
            <a:ext cx="6241482" cy="535531"/>
          </a:xfrm>
          <a:solidFill>
            <a:schemeClr val="bg1"/>
          </a:solidFill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Device Support for AI Record</a:t>
            </a:r>
          </a:p>
        </p:txBody>
      </p:sp>
      <p:pic>
        <p:nvPicPr>
          <p:cNvPr id="10" name="Picture 9" descr="Text&#10;&#10;AI-generated content may be incorrect.">
            <a:extLst>
              <a:ext uri="{FF2B5EF4-FFF2-40B4-BE49-F238E27FC236}">
                <a16:creationId xmlns:a16="http://schemas.microsoft.com/office/drawing/2014/main" id="{9346A6D5-871B-42DA-12B2-9868C37A7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635" y="963826"/>
            <a:ext cx="4162354" cy="422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7936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0E332671-65BB-3E4D-8904-12BB86263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DBD File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0AE10B25-1CCE-414B-A293-9C7E2CCAE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“</a:t>
            </a:r>
            <a:r>
              <a:rPr lang="en-US" altLang="ja-JP" dirty="0" err="1">
                <a:ea typeface="ＭＳ Ｐゴシック" panose="020B0600070205080204" pitchFamily="34" charset="-128"/>
              </a:rPr>
              <a:t>my_device.dbd</a:t>
            </a:r>
            <a:r>
              <a:rPr lang="en-US" altLang="en-US" dirty="0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:</a:t>
            </a:r>
            <a:br>
              <a:rPr lang="en-US" altLang="ja-JP" dirty="0">
                <a:ea typeface="ＭＳ Ｐゴシック" panose="020B0600070205080204" pitchFamily="34" charset="-128"/>
              </a:rPr>
            </a:br>
            <a:br>
              <a:rPr lang="en-US" altLang="ja-JP" dirty="0">
                <a:ea typeface="ＭＳ Ｐゴシック" panose="020B0600070205080204" pitchFamily="34" charset="-128"/>
              </a:rPr>
            </a:br>
            <a:r>
              <a:rPr lang="en-US" altLang="ja-JP" sz="24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device(ai, CONSTANT, </a:t>
            </a:r>
            <a:r>
              <a:rPr lang="en-US" altLang="ja-JP" sz="24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devAiRnd</a:t>
            </a:r>
            <a:r>
              <a:rPr lang="en-US" altLang="ja-JP" sz="24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, ”random")</a:t>
            </a: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14DA37-B999-D36B-7A4C-2A86DB824BDD}"/>
              </a:ext>
            </a:extLst>
          </p:cNvPr>
          <p:cNvSpPr txBox="1"/>
          <p:nvPr/>
        </p:nvSpPr>
        <p:spPr>
          <a:xfrm>
            <a:off x="6495335" y="6373295"/>
            <a:ext cx="487024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ics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/examples/20_devsup/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devsupApp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src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4178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040062EA-F8DC-B846-B7C8-F2B64E382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2750" y="302896"/>
            <a:ext cx="3603790" cy="535531"/>
          </a:xfrm>
        </p:spPr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Makefile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80A829-FEE0-0AEC-F0EE-A59AD44764E8}"/>
              </a:ext>
            </a:extLst>
          </p:cNvPr>
          <p:cNvSpPr txBox="1"/>
          <p:nvPr/>
        </p:nvSpPr>
        <p:spPr>
          <a:xfrm>
            <a:off x="6989523" y="6412864"/>
            <a:ext cx="487024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ics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/examples/20_devsup/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devsupApp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src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Picture 3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449F8116-53B9-26C1-FC36-FCD9182D6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59" y="302896"/>
            <a:ext cx="6616700" cy="645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8AF580-E518-BBC9-F585-57F7A702807D}"/>
              </a:ext>
            </a:extLst>
          </p:cNvPr>
          <p:cNvCxnSpPr>
            <a:cxnSpLocks/>
          </p:cNvCxnSpPr>
          <p:nvPr/>
        </p:nvCxnSpPr>
        <p:spPr>
          <a:xfrm flipH="1">
            <a:off x="3113903" y="3031519"/>
            <a:ext cx="1495167" cy="0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F75A41-C474-2652-8BFB-D2B856804C90}"/>
              </a:ext>
            </a:extLst>
          </p:cNvPr>
          <p:cNvCxnSpPr>
            <a:cxnSpLocks/>
          </p:cNvCxnSpPr>
          <p:nvPr/>
        </p:nvCxnSpPr>
        <p:spPr>
          <a:xfrm flipH="1">
            <a:off x="3113903" y="3674075"/>
            <a:ext cx="1495167" cy="0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07432CD-C46D-6796-B457-5DCE4FF18440}"/>
              </a:ext>
            </a:extLst>
          </p:cNvPr>
          <p:cNvCxnSpPr>
            <a:cxnSpLocks/>
          </p:cNvCxnSpPr>
          <p:nvPr/>
        </p:nvCxnSpPr>
        <p:spPr>
          <a:xfrm flipH="1">
            <a:off x="3113903" y="3896497"/>
            <a:ext cx="1495167" cy="0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CE9137E-7993-E709-2015-30A64837F12A}"/>
              </a:ext>
            </a:extLst>
          </p:cNvPr>
          <p:cNvSpPr txBox="1"/>
          <p:nvPr/>
        </p:nvSpPr>
        <p:spPr>
          <a:xfrm>
            <a:off x="7498414" y="2109343"/>
            <a:ext cx="3818237" cy="1844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From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makeBaseApp.pl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then adding our code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algn="l">
              <a:lnSpc>
                <a:spcPct val="90000"/>
              </a:lnSpc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45607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1ABC137-F478-48AF-94F1-527234D6D2C9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909</Words>
  <Application>Microsoft Office PowerPoint</Application>
  <PresentationFormat>Widescreen</PresentationFormat>
  <Paragraphs>120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Arial Black</vt:lpstr>
      <vt:lpstr>Century Gothic</vt:lpstr>
      <vt:lpstr>Courier</vt:lpstr>
      <vt:lpstr>Courier New</vt:lpstr>
      <vt:lpstr>Symbol</vt:lpstr>
      <vt:lpstr>Wingdings</vt:lpstr>
      <vt:lpstr>ORNL</vt:lpstr>
      <vt:lpstr>Device Support Interfaces in EPICS base</vt:lpstr>
      <vt:lpstr>EPICS Nomenclature</vt:lpstr>
      <vt:lpstr>Fundamentally Easy</vt:lpstr>
      <vt:lpstr>Of course, there’s more</vt:lpstr>
      <vt:lpstr>Example: Assume a simple Driver</vt:lpstr>
      <vt:lpstr>Example Database</vt:lpstr>
      <vt:lpstr>Device Support for AI Record</vt:lpstr>
      <vt:lpstr>DBD File</vt:lpstr>
      <vt:lpstr>Makefile</vt:lpstr>
      <vt:lpstr>IOC</vt:lpstr>
      <vt:lpstr>“Device Private”, DPVT</vt:lpstr>
      <vt:lpstr>Recapitulate: From DTYP to read()</vt:lpstr>
      <vt:lpstr>The .dbd file entry</vt:lpstr>
      <vt:lpstr>Read-worthy sections of EPICS App. Devel. Guide</vt:lpstr>
      <vt:lpstr>More Examples</vt:lpstr>
      <vt:lpstr>What’s problematic in the 2nd example?</vt:lpstr>
      <vt:lpstr>Summary: Device Support is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2026-06-18T17:33:19Z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